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78" r:id="rId4"/>
    <p:sldId id="380" r:id="rId5"/>
    <p:sldId id="381" r:id="rId6"/>
    <p:sldId id="379" r:id="rId7"/>
    <p:sldId id="382" r:id="rId8"/>
    <p:sldId id="383" r:id="rId9"/>
    <p:sldId id="339" r:id="rId10"/>
    <p:sldId id="407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402" r:id="rId19"/>
    <p:sldId id="403" r:id="rId20"/>
    <p:sldId id="344" r:id="rId21"/>
    <p:sldId id="405" r:id="rId22"/>
    <p:sldId id="404" r:id="rId23"/>
    <p:sldId id="406" r:id="rId24"/>
    <p:sldId id="408" r:id="rId25"/>
    <p:sldId id="393" r:id="rId26"/>
    <p:sldId id="395" r:id="rId27"/>
    <p:sldId id="347" r:id="rId28"/>
    <p:sldId id="367" r:id="rId29"/>
    <p:sldId id="397" r:id="rId30"/>
    <p:sldId id="399" r:id="rId31"/>
    <p:sldId id="398" r:id="rId32"/>
    <p:sldId id="318" r:id="rId33"/>
    <p:sldId id="401" r:id="rId34"/>
    <p:sldId id="4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Beginning" id="{5ECB2A2B-F2DE-C14B-948F-573FF19C39CE}">
          <p14:sldIdLst>
            <p14:sldId id="256"/>
            <p14:sldId id="257"/>
          </p14:sldIdLst>
        </p14:section>
        <p14:section name="Stellar Ages" id="{D3956450-46BF-AE43-9A5A-EC22A277154A}">
          <p14:sldIdLst>
            <p14:sldId id="378"/>
            <p14:sldId id="380"/>
            <p14:sldId id="381"/>
            <p14:sldId id="379"/>
            <p14:sldId id="382"/>
            <p14:sldId id="383"/>
            <p14:sldId id="339"/>
            <p14:sldId id="407"/>
          </p14:sldIdLst>
        </p14:section>
        <p14:section name="Abundance Gradients" id="{4E3C45BD-DB97-1C4E-B38C-D03F4BE9D5CB}">
          <p14:sldIdLst>
            <p14:sldId id="384"/>
            <p14:sldId id="385"/>
            <p14:sldId id="386"/>
            <p14:sldId id="387"/>
            <p14:sldId id="388"/>
            <p14:sldId id="389"/>
            <p14:sldId id="390"/>
            <p14:sldId id="402"/>
            <p14:sldId id="403"/>
            <p14:sldId id="344"/>
            <p14:sldId id="405"/>
            <p14:sldId id="404"/>
            <p14:sldId id="406"/>
            <p14:sldId id="408"/>
          </p14:sldIdLst>
        </p14:section>
        <p14:section name="Density Profile" id="{5DBCEE46-8139-AC46-B508-688F869F7291}">
          <p14:sldIdLst>
            <p14:sldId id="393"/>
            <p14:sldId id="395"/>
            <p14:sldId id="347"/>
            <p14:sldId id="367"/>
            <p14:sldId id="397"/>
          </p14:sldIdLst>
        </p14:section>
        <p14:section name="Wrap Up" id="{3F182D16-4054-5B41-986E-8ED8EEFC7627}">
          <p14:sldIdLst>
            <p14:sldId id="399"/>
            <p14:sldId id="398"/>
            <p14:sldId id="318"/>
            <p14:sldId id="401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5"/>
    <p:restoredTop sz="94662"/>
  </p:normalViewPr>
  <p:slideViewPr>
    <p:cSldViewPr snapToGrid="0" snapToObjects="1">
      <p:cViewPr>
        <p:scale>
          <a:sx n="108" d="100"/>
          <a:sy n="108" d="100"/>
        </p:scale>
        <p:origin x="7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C3835-D2B7-A748-89AB-F0F8C7366F8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C70AA-25CE-6D4D-AA3D-138B520AE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to suggestions. Thought may be AGB contamination. Found paper that says higher N, Na, Al and less C, O, Mg -nothing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92306-4330-364C-B28F-9BE71060B2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C70AA-25CE-6D4D-AA3D-138B520AE2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1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92306-4330-364C-B28F-9BE71060B2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65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92306-4330-364C-B28F-9BE71060B2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92306-4330-364C-B28F-9BE71060B2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9CF2-69F3-7E4D-B9CB-EC3B2396A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B75CE-13BF-8C4C-93D9-0B8CCE7F7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59175-6048-5C4C-BA73-2D04B630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5C107-37C1-0A45-838B-E34A78911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0B542-9B2E-9549-80DC-0E315BFE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0F3F-393A-9842-9868-D9395D7E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6A9DB-F6EA-7A49-B564-70DB14012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BFDAC-1FA4-5249-9C42-25AD4523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4F83-79EC-854F-87F5-BB34F532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3839-02D9-4544-9883-343A6D1C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ECBBC-2630-8E41-829E-EBB0F98A8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E2F46-B766-2640-8E30-3009D1402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7CE2-8737-E442-9A1D-0237107C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673D9-F7F1-1E44-A3BA-37C3EB84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58A9C-4529-4144-8217-07AB5425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F3C-9053-0048-A540-BCDFFD23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5B37-2A1C-CC46-8971-6ADBEA9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E8A3-9287-CC4D-9CE2-FB0C9846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4EA60-3A1C-6F49-92B1-413033CE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9D6C8-CCCB-B84F-B9CE-A81D7FA6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6FCB-C142-5B4B-BD9E-FC0E3E92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C8C7E-06C5-4842-AEAB-57D82B55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E58C-C672-A044-ACA7-8C98D95F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25606-D4C5-4C41-8036-F797C926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2D079-D87F-E84A-81B3-D82F587B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3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6820-ADEE-6F49-ABEE-E62CC802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3C51A-7F2C-B74A-B27C-75823971E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A64CF-C097-D541-8DCC-382C79E8B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E1804-46F2-FC4B-860E-E5CBAED6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55E3D-94A0-DA42-8776-2F4BB002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41796-EC58-9146-A4A3-CD9C6E98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A775-BE5D-4448-B262-BC5566BF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DB8E9-CB51-984B-BAB3-6839F3B5A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3A833-6AE4-5D48-9486-DA1944432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E6D85-4FB3-E649-A0A7-FDDA5128B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6E12F-AAC5-0E46-B2C9-15A48758D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1EEC62-7200-3040-852D-10B3FB12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FACE5-163E-E646-9C70-CE18D65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20A34-E209-514A-8317-9E453223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9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209F-EED6-BC47-B47C-5D6FEB66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50E148-E2AD-A840-A83C-1D844EF2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C987C-6F80-E24B-9C06-A3F53175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A73E-B213-6A49-B749-5BD6CC3C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3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68AF7-3CC8-6C4D-BED2-A9520A86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91B1F-CC84-074F-81FA-2BEAF000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E4055-D577-3B40-9DE6-29C528C9D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41ED-3A32-B64B-830F-45989033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A475A-E445-8045-9FBF-4C8262B2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CA1A8-C79D-C24C-A6E1-09B4431CE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A527B-395F-D64D-9524-C258C91E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291E5-A0DD-7A48-9D3A-173B6D9A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19512-0061-C547-B62C-B6846A09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2B48-63CB-9D46-B1F8-2E6ABC17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1F4F59-CA1E-104C-87FD-7AABAB5E2A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6DEE4-14CA-E545-9370-7F50B6B4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72724-551C-AB41-8C01-76E4051D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ED545-C80F-9040-9A01-8605ECCF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70882-1217-EC44-A993-060784B9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4DCAE-499D-5A41-B0D1-E50DBEA8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23FBA-3011-0B40-9598-E24BA19EA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7C21-A781-6444-8E82-AE43A6D0C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405E1-0609-5F4C-9831-64E709AF0B19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A6F6-D996-8342-84AE-C769CC42B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2064E-05D1-984F-A6B6-B64EBAC5C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C0FD-F5EF-1440-B72A-83D2410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3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86F9-2018-194D-BF5B-5E8DEDBF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082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Stellar Ages, Abundance Gradients, and Density Profile of the Large Magellanic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8634C-4923-3F40-BC0B-0129C664E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8422"/>
            <a:ext cx="9144000" cy="1655762"/>
          </a:xfrm>
        </p:spPr>
        <p:txBody>
          <a:bodyPr/>
          <a:lstStyle/>
          <a:p>
            <a:r>
              <a:rPr lang="en-US" dirty="0"/>
              <a:t>Josh Povick</a:t>
            </a:r>
          </a:p>
          <a:p>
            <a:r>
              <a:rPr lang="en-US" dirty="0"/>
              <a:t>APOGEE Winter 2020 Meeting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8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17A947-7858-6C40-BEA7-D273CE07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117A5-3C74-1E44-A696-5B0C2B773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of the ages calculated are consistent with other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younger stars are found toward the center of the galaxy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Still trying to figure out the extent of AGB contamination in the RGB sample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calculating abundance gradients later, age bins were chosen to mitigate the effect of stars that were physically too old</a:t>
            </a:r>
          </a:p>
        </p:txBody>
      </p:sp>
    </p:spTree>
    <p:extLst>
      <p:ext uri="{BB962C8B-B14F-4D97-AF65-F5344CB8AC3E}">
        <p14:creationId xmlns:p14="http://schemas.microsoft.com/office/powerpoint/2010/main" val="246622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834-522C-E249-B5FC-FE5C441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072D-F153-674C-9B93-F75B63A6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Star-by-Star Ages of the LMC</a:t>
            </a:r>
          </a:p>
          <a:p>
            <a:pPr lvl="1"/>
            <a:r>
              <a:rPr lang="en-US" dirty="0"/>
              <a:t>Polynomial Age Interpolation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>
                <a:solidFill>
                  <a:srgbClr val="FF0000"/>
                </a:solidFill>
              </a:rPr>
              <a:t>LMC Abundance Gradients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Gradient Calculation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Results</a:t>
            </a:r>
          </a:p>
          <a:p>
            <a:r>
              <a:rPr lang="en-US" dirty="0"/>
              <a:t>Density Profile of the LMC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APOGEE Field Mass Calculation</a:t>
            </a:r>
          </a:p>
          <a:p>
            <a:pPr lvl="1"/>
            <a:r>
              <a:rPr lang="en-US" dirty="0"/>
              <a:t>APOGEE Field Area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Overall Results Recap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8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5E6C-CE46-274B-887A-D3F832C7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853F-9D27-244C-8382-6EEAC2DA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study LMC gradients to begin with?</a:t>
            </a:r>
          </a:p>
          <a:p>
            <a:r>
              <a:rPr lang="en-US" dirty="0"/>
              <a:t>Seems logical with all the data APOGEE has taken</a:t>
            </a:r>
          </a:p>
          <a:p>
            <a:r>
              <a:rPr lang="en-US" dirty="0"/>
              <a:t>Abundance gradients are intrinsically linked with galaxy evolution</a:t>
            </a:r>
          </a:p>
          <a:p>
            <a:r>
              <a:rPr lang="en-US" dirty="0"/>
              <a:t>Dwarf galaxies are the favored progenitors of larger galaxies thus could provide us a look into the early universe</a:t>
            </a:r>
          </a:p>
          <a:p>
            <a:r>
              <a:rPr lang="en-US" dirty="0"/>
              <a:t>Further the LMC is actively infalling into the MW, most likely on its first pass and thus can prove enlightening for very early stage galaxy merging (</a:t>
            </a:r>
            <a:r>
              <a:rPr lang="en-US" dirty="0" err="1"/>
              <a:t>Besla</a:t>
            </a:r>
            <a:r>
              <a:rPr lang="en-US" dirty="0"/>
              <a:t> et al. 2010)</a:t>
            </a:r>
          </a:p>
          <a:p>
            <a:r>
              <a:rPr lang="en-US" dirty="0"/>
              <a:t>Can learn about physical processes in other dwarfs galaxies that are too far away and really faint </a:t>
            </a:r>
          </a:p>
          <a:p>
            <a:r>
              <a:rPr lang="en-US" dirty="0"/>
              <a:t>Constraint chemical evolution models</a:t>
            </a:r>
          </a:p>
        </p:txBody>
      </p:sp>
    </p:spTree>
    <p:extLst>
      <p:ext uri="{BB962C8B-B14F-4D97-AF65-F5344CB8AC3E}">
        <p14:creationId xmlns:p14="http://schemas.microsoft.com/office/powerpoint/2010/main" val="20335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9AE9-4637-7948-9B61-1E16DC12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969CF-F181-1045-8ADC-1A6C7E25D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to expect</a:t>
                </a:r>
              </a:p>
              <a:p>
                <a:r>
                  <a:rPr lang="en-US" dirty="0"/>
                  <a:t>Gradients will be mostly negative or close to flat as other dwarfs tend to have a slight negative or flat metallicity gradients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gradients flatten out and stay constant with star formation</a:t>
                </a:r>
              </a:p>
              <a:p>
                <a:endParaRPr lang="en-US" dirty="0"/>
              </a:p>
              <a:p>
                <a:r>
                  <a:rPr lang="en-US" dirty="0"/>
                  <a:t>There should be some signs of tidal evolution with the MW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969CF-F181-1045-8ADC-1A6C7E25D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84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1AB8-214B-3540-9FD6-78295496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94396B-7544-B147-97DA-330B7AA09F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4200" y="1817529"/>
                <a:ext cx="436033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Elements studied in this work: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elements: O, Mg, Si, Ca</a:t>
                </a:r>
              </a:p>
              <a:p>
                <a:r>
                  <a:rPr lang="en-US" dirty="0"/>
                  <a:t>Iron peak: Cr, Fe, Co, Ni, Cu</a:t>
                </a:r>
              </a:p>
              <a:p>
                <a:r>
                  <a:rPr lang="en-US" dirty="0"/>
                  <a:t>Odd - Z: Na, Al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594396B-7544-B147-97DA-330B7AA09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4200" y="1817529"/>
                <a:ext cx="4360333" cy="4351338"/>
              </a:xfrm>
              <a:blipFill>
                <a:blip r:embed="rId2"/>
                <a:stretch>
                  <a:fillRect l="-2616" r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F8A923F-F1E7-8C4C-BAC6-4395C2BDB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359405" y="1690688"/>
            <a:ext cx="6578600" cy="4605020"/>
          </a:xfr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446C99F-6C11-9A4D-ACEC-8C4F68717F2A}"/>
              </a:ext>
            </a:extLst>
          </p:cNvPr>
          <p:cNvSpPr/>
          <p:nvPr/>
        </p:nvSpPr>
        <p:spPr>
          <a:xfrm>
            <a:off x="8128000" y="3530598"/>
            <a:ext cx="1057437" cy="364068"/>
          </a:xfrm>
          <a:prstGeom prst="frame">
            <a:avLst/>
          </a:prstGeom>
          <a:solidFill>
            <a:srgbClr val="0BFF39"/>
          </a:solidFill>
          <a:ln>
            <a:solidFill>
              <a:srgbClr val="0BF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1CBD89F-3040-CE49-96B0-17DCC8F129AA}"/>
              </a:ext>
            </a:extLst>
          </p:cNvPr>
          <p:cNvSpPr/>
          <p:nvPr/>
        </p:nvSpPr>
        <p:spPr>
          <a:xfrm>
            <a:off x="7450667" y="3521037"/>
            <a:ext cx="419098" cy="373629"/>
          </a:xfrm>
          <a:prstGeom prst="frame">
            <a:avLst/>
          </a:prstGeom>
          <a:solidFill>
            <a:srgbClr val="0BFF39"/>
          </a:solidFill>
          <a:ln>
            <a:solidFill>
              <a:srgbClr val="0BF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F60CCE1-DEF5-964C-B2F8-86DAAD77150E}"/>
              </a:ext>
            </a:extLst>
          </p:cNvPr>
          <p:cNvSpPr/>
          <p:nvPr/>
        </p:nvSpPr>
        <p:spPr>
          <a:xfrm>
            <a:off x="9753601" y="3230033"/>
            <a:ext cx="745066" cy="373629"/>
          </a:xfrm>
          <a:prstGeom prst="frame">
            <a:avLst/>
          </a:prstGeom>
          <a:solidFill>
            <a:srgbClr val="0BFF39"/>
          </a:solidFill>
          <a:ln>
            <a:solidFill>
              <a:srgbClr val="0BF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B6379F8E-A4F7-8B43-B314-4D995FD46EFB}"/>
              </a:ext>
            </a:extLst>
          </p:cNvPr>
          <p:cNvSpPr/>
          <p:nvPr/>
        </p:nvSpPr>
        <p:spPr>
          <a:xfrm>
            <a:off x="10769599" y="2874867"/>
            <a:ext cx="357269" cy="384365"/>
          </a:xfrm>
          <a:prstGeom prst="frame">
            <a:avLst/>
          </a:prstGeom>
          <a:solidFill>
            <a:srgbClr val="0BFF39"/>
          </a:solidFill>
          <a:ln>
            <a:solidFill>
              <a:srgbClr val="0BF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7938B148-119A-7E47-ADA6-3C3B6022A8A6}"/>
              </a:ext>
            </a:extLst>
          </p:cNvPr>
          <p:cNvSpPr/>
          <p:nvPr/>
        </p:nvSpPr>
        <p:spPr>
          <a:xfrm>
            <a:off x="5817946" y="3203540"/>
            <a:ext cx="745066" cy="373629"/>
          </a:xfrm>
          <a:prstGeom prst="frame">
            <a:avLst/>
          </a:prstGeom>
          <a:solidFill>
            <a:srgbClr val="0BFF39"/>
          </a:solidFill>
          <a:ln>
            <a:solidFill>
              <a:srgbClr val="0BF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E4F003B-0B44-2244-844D-FDE0EA49011B}"/>
              </a:ext>
            </a:extLst>
          </p:cNvPr>
          <p:cNvSpPr/>
          <p:nvPr/>
        </p:nvSpPr>
        <p:spPr>
          <a:xfrm>
            <a:off x="6209080" y="3530598"/>
            <a:ext cx="357269" cy="384365"/>
          </a:xfrm>
          <a:prstGeom prst="frame">
            <a:avLst/>
          </a:prstGeom>
          <a:solidFill>
            <a:srgbClr val="0BFF39"/>
          </a:solidFill>
          <a:ln>
            <a:solidFill>
              <a:srgbClr val="0BF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7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70AD-27E0-E841-BCF1-056E15BC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A485D02-3725-D24C-B4FE-F711CDA7F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geometry of the LMC is assumed to be an inclined disk</a:t>
                </a:r>
              </a:p>
              <a:p>
                <a:endParaRPr lang="en-US" dirty="0"/>
              </a:p>
              <a:p>
                <a:r>
                  <a:rPr lang="en-US" dirty="0"/>
                  <a:t>The in-disk position in Cartesian coordinates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was found by following the model from van der </a:t>
                </a:r>
                <a:r>
                  <a:rPr lang="en-US" dirty="0" err="1"/>
                  <a:t>Marel</a:t>
                </a:r>
                <a:r>
                  <a:rPr lang="en-US" dirty="0"/>
                  <a:t> et al. (2001), with center of LMC, inclination, and position angle for the line of nodes taken from the SMASH LMC ring </a:t>
                </a:r>
                <a:r>
                  <a:rPr lang="en-US" dirty="0" err="1"/>
                  <a:t>overdensity</a:t>
                </a:r>
                <a:r>
                  <a:rPr lang="en-US" dirty="0"/>
                  <a:t> paper (Choi et al. 2018)</a:t>
                </a:r>
              </a:p>
              <a:p>
                <a:endParaRPr lang="en-US" dirty="0"/>
              </a:p>
              <a:p>
                <a:r>
                  <a:rPr lang="en-US" dirty="0"/>
                  <a:t>Used LMC galactic circular radius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A485D02-3725-D24C-B4FE-F711CDA7F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20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D7BE-54AA-6C4D-953E-F2C6BF6F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64558-FC9C-CA48-ACA1-20D876D437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It is assumed that individual abundances for each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only vary with radius 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𝐹𝑒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Considerable scatter in the in abundance with respect to galactic radii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Trends are fit robustly using </a:t>
                </a:r>
                <a:r>
                  <a:rPr lang="en-US" dirty="0" err="1"/>
                  <a:t>statsmodels.api.RLM</a:t>
                </a:r>
                <a:r>
                  <a:rPr lang="en-US" dirty="0"/>
                  <a:t> with a loss function corresponding to the Huber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A64558-FC9C-CA48-ACA1-20D876D43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67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6F87-3208-E643-9DB3-9E14AF14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B9F22B1-BB28-0A45-8FF5-140451328E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6385" y="1311297"/>
            <a:ext cx="4956313" cy="35795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B83482-C5FE-7540-BEAF-11A7283230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1065" y="1218696"/>
            <a:ext cx="5120517" cy="3579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09006-96A6-624B-BF45-61F50735AB5E}"/>
              </a:ext>
            </a:extLst>
          </p:cNvPr>
          <p:cNvSpPr txBox="1"/>
          <p:nvPr/>
        </p:nvSpPr>
        <p:spPr>
          <a:xfrm>
            <a:off x="7063575" y="5004369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Nidever et al.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BC82E2-DC78-7D4D-BBF1-F8C88997A93A}"/>
                  </a:ext>
                </a:extLst>
              </p:cNvPr>
              <p:cNvSpPr txBox="1"/>
              <p:nvPr/>
            </p:nvSpPr>
            <p:spPr>
              <a:xfrm>
                <a:off x="477630" y="4987803"/>
                <a:ext cx="58065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Purple: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≤0.5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𝐺𝑦𝑟</m:t>
                    </m:r>
                  </m:oMath>
                </a14:m>
                <a:r>
                  <a:rPr lang="en-US" dirty="0"/>
                  <a:t>,	Blue: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0.5&lt;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≤2.0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𝐺𝑦𝑟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Green: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≤7.0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𝐺𝑦𝑟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	Orange: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7.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≤10.5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𝐺𝑦𝑟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Red: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𝐺𝑦𝑟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BC82E2-DC78-7D4D-BBF1-F8C88997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30" y="4987803"/>
                <a:ext cx="5806526" cy="923330"/>
              </a:xfrm>
              <a:prstGeom prst="rect">
                <a:avLst/>
              </a:prstGeom>
              <a:blipFill>
                <a:blip r:embed="rId4"/>
                <a:stretch>
                  <a:fillRect l="-873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19F3C7-7369-454F-8E58-5AA55A05D61F}"/>
                  </a:ext>
                </a:extLst>
              </p:cNvPr>
              <p:cNvSpPr txBox="1"/>
              <p:nvPr/>
            </p:nvSpPr>
            <p:spPr>
              <a:xfrm>
                <a:off x="248868" y="5991604"/>
                <a:ext cx="114169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Recent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type m:val="li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𝐹𝑒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and SFR increase suggest the MW is at play in the evolution of the LMC (Nidever et al. 2020).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19F3C7-7369-454F-8E58-5AA55A05D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68" y="5991604"/>
                <a:ext cx="11416908" cy="400110"/>
              </a:xfrm>
              <a:prstGeom prst="rect">
                <a:avLst/>
              </a:prstGeom>
              <a:blipFill>
                <a:blip r:embed="rId5"/>
                <a:stretch>
                  <a:fillRect l="-556" t="-115625" b="-17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65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EA837EF-D5F6-6545-B445-A88291031E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6200172" y="1292258"/>
            <a:ext cx="5181599" cy="427348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E29B43-39C5-E24F-BDBE-EB185FB49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8572" y="1903479"/>
            <a:ext cx="5181600" cy="4351338"/>
          </a:xfrm>
        </p:spPr>
        <p:txBody>
          <a:bodyPr/>
          <a:lstStyle/>
          <a:p>
            <a:r>
              <a:rPr lang="en-US" dirty="0"/>
              <a:t>The iron trends follow a nice spectrum in age</a:t>
            </a:r>
          </a:p>
          <a:p>
            <a:r>
              <a:rPr lang="en-US" dirty="0"/>
              <a:t>All gradients for the different bins are negative as expected</a:t>
            </a:r>
          </a:p>
          <a:p>
            <a:r>
              <a:rPr lang="en-US" dirty="0"/>
              <a:t>Younger stars have an overall steeper gradient so younger more iron rich stars found in the center of the galaxy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5C6D-12F0-9240-AD9C-3D7D046D1DDF}"/>
              </a:ext>
            </a:extLst>
          </p:cNvPr>
          <p:cNvSpPr txBox="1"/>
          <p:nvPr/>
        </p:nvSpPr>
        <p:spPr>
          <a:xfrm>
            <a:off x="3223369" y="1273864"/>
            <a:ext cx="77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Iron</a:t>
            </a:r>
          </a:p>
        </p:txBody>
      </p:sp>
    </p:spTree>
    <p:extLst>
      <p:ext uri="{BB962C8B-B14F-4D97-AF65-F5344CB8AC3E}">
        <p14:creationId xmlns:p14="http://schemas.microsoft.com/office/powerpoint/2010/main" val="1729574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9639F060-C028-4C49-BD35-96FC5D3B7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3109" y="168356"/>
            <a:ext cx="9585782" cy="513524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FBEC1E-42EE-334C-AA91-C7BF4C8F5B60}"/>
              </a:ext>
            </a:extLst>
          </p:cNvPr>
          <p:cNvSpPr txBox="1"/>
          <p:nvPr/>
        </p:nvSpPr>
        <p:spPr>
          <a:xfrm>
            <a:off x="682906" y="5798916"/>
            <a:ext cx="1059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Significant scatter can be seen in the data for all elements 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50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834-522C-E249-B5FC-FE5C441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072D-F153-674C-9B93-F75B63A6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Star-by-Star Ages of the LMC</a:t>
            </a:r>
          </a:p>
          <a:p>
            <a:pPr lvl="1"/>
            <a:r>
              <a:rPr lang="en-US" dirty="0"/>
              <a:t>Polynomial Age Interpolation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LMC Abundance Gradients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Gradient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Density Profile of the LMC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APOGEE Field Mass Calculation</a:t>
            </a:r>
          </a:p>
          <a:p>
            <a:pPr lvl="1"/>
            <a:r>
              <a:rPr lang="en-US" dirty="0"/>
              <a:t>APOGEE Field Area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Overall Results Recap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4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530BCF-4261-0540-99BD-9E7FFF85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1527" y="3677590"/>
            <a:ext cx="3541677" cy="2881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44EF1-23A1-6348-A148-455E98FEA2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9885" y="332417"/>
            <a:ext cx="3541679" cy="2845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A866A-7FFF-9A4F-A108-32D183F0D1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39886" y="3677590"/>
            <a:ext cx="3541678" cy="2845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32710-77ED-1045-932A-51E36E45C2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81526" y="384893"/>
            <a:ext cx="3546394" cy="2750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3D789-9F91-5540-AED5-9741F97BDC79}"/>
                  </a:ext>
                </a:extLst>
              </p:cNvPr>
              <p:cNvSpPr txBox="1"/>
              <p:nvPr/>
            </p:nvSpPr>
            <p:spPr>
              <a:xfrm>
                <a:off x="1049824" y="927689"/>
                <a:ext cx="18385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Elements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33D789-9F91-5540-AED5-9741F97B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4" y="927689"/>
                <a:ext cx="1838517" cy="523220"/>
              </a:xfrm>
              <a:prstGeom prst="rect">
                <a:avLst/>
              </a:prstGeom>
              <a:blipFill>
                <a:blip r:embed="rId7"/>
                <a:stretch>
                  <a:fillRect t="-11905" r="-620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ontent Placeholder 7">
            <a:extLst>
              <a:ext uri="{FF2B5EF4-FFF2-40B4-BE49-F238E27FC236}">
                <a16:creationId xmlns:a16="http://schemas.microsoft.com/office/drawing/2014/main" id="{FFB30EC8-B0D2-2243-9E69-23378A0F1B03}"/>
              </a:ext>
            </a:extLst>
          </p:cNvPr>
          <p:cNvSpPr txBox="1">
            <a:spLocks/>
          </p:cNvSpPr>
          <p:nvPr/>
        </p:nvSpPr>
        <p:spPr>
          <a:xfrm>
            <a:off x="198244" y="1755413"/>
            <a:ext cx="35416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7">
                <a:extLst>
                  <a:ext uri="{FF2B5EF4-FFF2-40B4-BE49-F238E27FC236}">
                    <a16:creationId xmlns:a16="http://schemas.microsoft.com/office/drawing/2014/main" id="{7D752721-0316-1E46-878B-EFBCB0748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815" y="1578973"/>
                <a:ext cx="3541677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O, Mg, and Ca slightly decrease or are essentially flat, while Si tends slightly to be more positive than the others</a:t>
                </a:r>
              </a:p>
              <a:p>
                <a:r>
                  <a:rPr lang="en-US" sz="2400" dirty="0"/>
                  <a:t>In the very youngest bin the large increase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toward the outside maybe due to radial migration created by MW – LMC interactions</a:t>
                </a:r>
              </a:p>
            </p:txBody>
          </p:sp>
        </mc:Choice>
        <mc:Fallback>
          <p:sp>
            <p:nvSpPr>
              <p:cNvPr id="46" name="Content Placeholder 7">
                <a:extLst>
                  <a:ext uri="{FF2B5EF4-FFF2-40B4-BE49-F238E27FC236}">
                    <a16:creationId xmlns:a16="http://schemas.microsoft.com/office/drawing/2014/main" id="{7D752721-0316-1E46-878B-EFBCB074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5" y="1578973"/>
                <a:ext cx="3541677" cy="4351338"/>
              </a:xfrm>
              <a:prstGeom prst="rect">
                <a:avLst/>
              </a:prstGeom>
              <a:blipFill>
                <a:blip r:embed="rId8"/>
                <a:stretch>
                  <a:fillRect l="-2143" t="-1453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40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0A866A-7FFF-9A4F-A108-32D183F0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9782" y="3672260"/>
            <a:ext cx="3541679" cy="2845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32710-77ED-1045-932A-51E36E45C2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15871" y="324232"/>
            <a:ext cx="3458713" cy="28561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33D789-9F91-5540-AED5-9741F97BDC79}"/>
              </a:ext>
            </a:extLst>
          </p:cNvPr>
          <p:cNvSpPr txBox="1"/>
          <p:nvPr/>
        </p:nvSpPr>
        <p:spPr>
          <a:xfrm>
            <a:off x="742689" y="956069"/>
            <a:ext cx="1545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Iron Peak</a:t>
            </a:r>
          </a:p>
        </p:txBody>
      </p:sp>
      <p:sp>
        <p:nvSpPr>
          <p:cNvPr id="44" name="Content Placeholder 7">
            <a:extLst>
              <a:ext uri="{FF2B5EF4-FFF2-40B4-BE49-F238E27FC236}">
                <a16:creationId xmlns:a16="http://schemas.microsoft.com/office/drawing/2014/main" id="{FFB30EC8-B0D2-2243-9E69-23378A0F1B03}"/>
              </a:ext>
            </a:extLst>
          </p:cNvPr>
          <p:cNvSpPr txBox="1">
            <a:spLocks/>
          </p:cNvSpPr>
          <p:nvPr/>
        </p:nvSpPr>
        <p:spPr>
          <a:xfrm>
            <a:off x="198244" y="1755413"/>
            <a:ext cx="354167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6" name="Content Placeholder 7">
            <a:extLst>
              <a:ext uri="{FF2B5EF4-FFF2-40B4-BE49-F238E27FC236}">
                <a16:creationId xmlns:a16="http://schemas.microsoft.com/office/drawing/2014/main" id="{7D752721-0316-1E46-878B-EFBCB0748A35}"/>
              </a:ext>
            </a:extLst>
          </p:cNvPr>
          <p:cNvSpPr txBox="1">
            <a:spLocks/>
          </p:cNvSpPr>
          <p:nvPr/>
        </p:nvSpPr>
        <p:spPr>
          <a:xfrm>
            <a:off x="358815" y="1578973"/>
            <a:ext cx="329878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B55A1-DD8D-FA4F-B2E6-D0DAE3A245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8171" y="324232"/>
            <a:ext cx="3450765" cy="28561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7B8EEDAB-F828-4E46-B03D-41FF2A83CD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815" y="1578973"/>
                <a:ext cx="3541677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Iron peak elements follow the expected trend </a:t>
                </a:r>
              </a:p>
              <a:p>
                <a:r>
                  <a:rPr lang="en-US" sz="2400" dirty="0"/>
                  <a:t>Fairly consistent overtime with uncertainty</a:t>
                </a:r>
              </a:p>
              <a:p>
                <a:r>
                  <a:rPr lang="en-US" sz="2400" dirty="0"/>
                  <a:t>Still trying to understand anomalous gradient in the youngest bin for Co and Ni. Maybe related to MW interactions like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gradients.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7B8EEDAB-F828-4E46-B03D-41FF2A83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15" y="1578973"/>
                <a:ext cx="3541677" cy="4351338"/>
              </a:xfrm>
              <a:prstGeom prst="rect">
                <a:avLst/>
              </a:prstGeom>
              <a:blipFill>
                <a:blip r:embed="rId6"/>
                <a:stretch>
                  <a:fillRect l="-2143" t="-1453" r="-285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21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1C106C-FC37-834A-A4AF-58D9C6BF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5C5C71D-3119-8143-B26D-E7A4E3FD9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081" y="1825625"/>
            <a:ext cx="8767837" cy="4351338"/>
          </a:xfrm>
        </p:spPr>
      </p:pic>
    </p:spTree>
    <p:extLst>
      <p:ext uri="{BB962C8B-B14F-4D97-AF65-F5344CB8AC3E}">
        <p14:creationId xmlns:p14="http://schemas.microsoft.com/office/powerpoint/2010/main" val="141276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DE75-A811-3444-8D05-43B93B6B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LMC Abundance Gradients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989A90-8467-AF40-90C4-226073FF7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27" y="1253331"/>
            <a:ext cx="8745546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E226AE-F287-B347-B8BF-C2245FD7C76D}"/>
              </a:ext>
            </a:extLst>
          </p:cNvPr>
          <p:cNvSpPr txBox="1"/>
          <p:nvPr/>
        </p:nvSpPr>
        <p:spPr>
          <a:xfrm>
            <a:off x="990194" y="5754211"/>
            <a:ext cx="1036360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The relative flatness in the MW compared to the LMC is to be expected as the MW </a:t>
            </a:r>
          </a:p>
          <a:p>
            <a:r>
              <a:rPr lang="en-US" sz="2400" dirty="0"/>
              <a:t>has experienced radial migration</a:t>
            </a:r>
          </a:p>
        </p:txBody>
      </p:sp>
    </p:spTree>
    <p:extLst>
      <p:ext uri="{BB962C8B-B14F-4D97-AF65-F5344CB8AC3E}">
        <p14:creationId xmlns:p14="http://schemas.microsoft.com/office/powerpoint/2010/main" val="18631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8AF7-090F-5F43-9874-F9469A8B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LMC Abundance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5C67A-E703-FF43-BB7C-9FAC072583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scatter in the gradient can be possibly attributed to interactions with the MW and possibly the SMC and strongly suggested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abundances</a:t>
                </a:r>
              </a:p>
              <a:p>
                <a:r>
                  <a:rPr lang="en-US" dirty="0"/>
                  <a:t>Overall LMC gradient are not large, but when compared to the MW are suggesting the LMC has not evolved as much as MW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5C67A-E703-FF43-BB7C-9FAC07258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35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834-522C-E249-B5FC-FE5C441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072D-F153-674C-9B93-F75B63A6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Star-by-Star Ages of the LMC</a:t>
            </a:r>
          </a:p>
          <a:p>
            <a:pPr lvl="1"/>
            <a:r>
              <a:rPr lang="en-US" dirty="0"/>
              <a:t>Polynomial Age Interpolation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LMC Abundance Gradients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Gradient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>
                <a:solidFill>
                  <a:srgbClr val="FF0000"/>
                </a:solidFill>
              </a:rPr>
              <a:t>Density Profile of the LMC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APOGEE Field Mass Calculation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APOGEE Field Area Calculation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Results</a:t>
            </a:r>
          </a:p>
          <a:p>
            <a:r>
              <a:rPr lang="en-US" dirty="0"/>
              <a:t>Overall Results Recap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3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BF0A-7CBD-AD45-8106-EFE19C85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Profile of the LMC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9071B-AD23-3C49-8594-F789ADA23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Why?</a:t>
                </a:r>
              </a:p>
              <a:p>
                <a:r>
                  <a:rPr lang="en-US" dirty="0"/>
                  <a:t>The density profile of MW mono-abundance (</a:t>
                </a:r>
                <a:r>
                  <a:rPr lang="en-US" dirty="0" err="1"/>
                  <a:t>Bovy</a:t>
                </a:r>
                <a:r>
                  <a:rPr lang="en-US" dirty="0"/>
                  <a:t> et al. 2016) and mono-age (</a:t>
                </a:r>
                <a:r>
                  <a:rPr lang="en-US" dirty="0" err="1"/>
                  <a:t>Mackereth</a:t>
                </a:r>
                <a:r>
                  <a:rPr lang="en-US" dirty="0"/>
                  <a:t> et al. 2017) populations have been explored with APOGEE before, but not the LMC</a:t>
                </a:r>
              </a:p>
              <a:p>
                <a:endParaRPr lang="en-US" dirty="0"/>
              </a:p>
              <a:p>
                <a:r>
                  <a:rPr lang="en-US" dirty="0"/>
                  <a:t>Want to explore surface density/scale radius as a function of age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to expect</a:t>
                </a:r>
              </a:p>
              <a:p>
                <a:r>
                  <a:rPr lang="en-US" dirty="0"/>
                  <a:t>LMC density profile previously explored with SMASH and returned a scale height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1.667±0.002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𝑘𝑝𝑐</m:t>
                    </m:r>
                  </m:oMath>
                </a14:m>
                <a:r>
                  <a:rPr lang="en-US" dirty="0"/>
                  <a:t> (Choi et al. 2018)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99071B-AD23-3C49-8594-F789ADA23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99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419C-9A1C-7D4C-87C0-65EF1079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Profile of the LMC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B2E578-D767-124F-A4BD-9391E7DA3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LMC RGB stars in APOGEE sample are classified as </a:t>
                </a:r>
                <a:r>
                  <a:rPr lang="en-US" dirty="0" err="1"/>
                  <a:t>BrtRGB</a:t>
                </a:r>
                <a:r>
                  <a:rPr lang="en-US" dirty="0"/>
                  <a:t> or </a:t>
                </a:r>
                <a:r>
                  <a:rPr lang="en-US" dirty="0" err="1"/>
                  <a:t>FntRGB</a:t>
                </a:r>
                <a:endParaRPr lang="en-US" dirty="0"/>
              </a:p>
              <a:p>
                <a:r>
                  <a:rPr lang="en-US" dirty="0"/>
                  <a:t>The selection function accounts for selection effects</a:t>
                </a:r>
              </a:p>
              <a:p>
                <a:r>
                  <a:rPr lang="en-US" dirty="0"/>
                  <a:t>Unfortunately, there is no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information and so cannot study volume density</a:t>
                </a:r>
              </a:p>
              <a:p>
                <a:r>
                  <a:rPr lang="en-US" dirty="0"/>
                  <a:t>APOGEE fields are circles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0.8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B2E578-D767-124F-A4BD-9391E7DA3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632" r="-2200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AF315D-BCC3-C04C-A888-428E84DA1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388224" y="1898518"/>
            <a:ext cx="4749552" cy="4205551"/>
          </a:xfrm>
        </p:spPr>
      </p:pic>
    </p:spTree>
    <p:extLst>
      <p:ext uri="{BB962C8B-B14F-4D97-AF65-F5344CB8AC3E}">
        <p14:creationId xmlns:p14="http://schemas.microsoft.com/office/powerpoint/2010/main" val="176620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419C-9A1C-7D4C-87C0-65EF1079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Profile of the LMC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D12A9-3821-2543-B4A6-7112524936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mass for each field is given by 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𝐵𝑟𝑡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𝐹𝑛𝑡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𝑖𝑛𝑡𝐼𝑀𝐹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𝐵𝑟𝑡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𝑖𝑛𝑡𝐼𝑀𝐹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𝐹𝑛𝑡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 PARSEC isochrones provide the integrated IMF</a:t>
                </a:r>
              </a:p>
              <a:p>
                <a:r>
                  <a:rPr lang="en-US" dirty="0"/>
                  <a:t>Same isochrone used for all stars in a field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intIMF</a:t>
                </a:r>
                <a:r>
                  <a:rPr lang="en-US" dirty="0"/>
                  <a:t> is interpolated as a function of H magnitude</a:t>
                </a:r>
              </a:p>
              <a:p>
                <a:r>
                  <a:rPr lang="en-US" dirty="0"/>
                  <a:t>The difference in the </a:t>
                </a:r>
                <a:r>
                  <a:rPr lang="en-US" dirty="0" err="1"/>
                  <a:t>intIMF</a:t>
                </a:r>
                <a:r>
                  <a:rPr lang="en-US" dirty="0"/>
                  <a:t> gives the number of solar mass stars expected between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𝐵𝑟𝑡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𝐹𝑛𝑡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D12A9-3821-2543-B4A6-7112524936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072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A91339-BF9E-5643-BC0F-AFF42129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Profile of the LMC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8F1072-38A9-554E-A8F0-8B6CFE3ABC0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LMC is assumed to be a basic exponential disk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30 </a:t>
                </a:r>
                <a:r>
                  <a:rPr lang="en-US" dirty="0" err="1"/>
                  <a:t>Dor</a:t>
                </a:r>
                <a:r>
                  <a:rPr lang="en-US" dirty="0"/>
                  <a:t> not considered</a:t>
                </a:r>
              </a:p>
              <a:p>
                <a:r>
                  <a:rPr lang="en-US" dirty="0"/>
                  <a:t>Same fitting method used to find abundance gradients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=206.88 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=1.515±0.28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Scale radius consistent with Choi et al. (2018)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8F1072-38A9-554E-A8F0-8B6CFE3AB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924" r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84B3AD-CAFB-EF44-A6A3-9FF7B8EDB2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1837049"/>
            <a:ext cx="5181599" cy="4328489"/>
          </a:xfrm>
        </p:spPr>
      </p:pic>
    </p:spTree>
    <p:extLst>
      <p:ext uri="{BB962C8B-B14F-4D97-AF65-F5344CB8AC3E}">
        <p14:creationId xmlns:p14="http://schemas.microsoft.com/office/powerpoint/2010/main" val="79159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834-522C-E249-B5FC-FE5C441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072D-F153-674C-9B93-F75B63A6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Star-by-Star Ages of the LMC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Polynomial Age Interpolation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Results</a:t>
            </a:r>
          </a:p>
          <a:p>
            <a:r>
              <a:rPr lang="en-US" dirty="0"/>
              <a:t>LMC Abundance Gradients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Gradient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Density Profile of the LMC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APOGEE Field Mass Calculation</a:t>
            </a:r>
          </a:p>
          <a:p>
            <a:pPr lvl="1"/>
            <a:r>
              <a:rPr lang="en-US" dirty="0"/>
              <a:t>APOGEE Field Area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Overall Results Recap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8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834-522C-E249-B5FC-FE5C441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072D-F153-674C-9B93-F75B63A69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Star-by-Star Ages of the LMC</a:t>
            </a:r>
          </a:p>
          <a:p>
            <a:pPr lvl="1"/>
            <a:r>
              <a:rPr lang="en-US" dirty="0"/>
              <a:t>Polynomial Age Interpolation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LMC Abundance Gradients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Gradient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Density Profile of the LMC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APOGEE Field Mass Calculation</a:t>
            </a:r>
          </a:p>
          <a:p>
            <a:pPr lvl="1"/>
            <a:r>
              <a:rPr lang="en-US" dirty="0"/>
              <a:t>APOGEE Field Area Calculation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>
                <a:solidFill>
                  <a:srgbClr val="FF0000"/>
                </a:solidFill>
              </a:rPr>
              <a:t>Overall Results Recap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31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525D84-1D31-394B-9763-A2B1BE25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Results Recap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D7CE19C-0204-184C-9A67-2C0572FFE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US" u="sng" dirty="0"/>
                  <a:t>Star-by-Star Age Interpolation</a:t>
                </a:r>
              </a:p>
              <a:p>
                <a:r>
                  <a:rPr lang="en-US" dirty="0"/>
                  <a:t>Now have star-by-star for RGB stars for RGB stars in the LMC</a:t>
                </a:r>
              </a:p>
              <a:p>
                <a:r>
                  <a:rPr lang="en-US" dirty="0"/>
                  <a:t>The number of younger stars increase towards the center possibly suggesting “outside-in” galaxy formation</a:t>
                </a:r>
              </a:p>
              <a:p>
                <a:r>
                  <a:rPr lang="en-US" dirty="0"/>
                  <a:t>Still need to figure out what is going on for the stars that are “too old”</a:t>
                </a:r>
              </a:p>
              <a:p>
                <a:pPr marL="0" indent="0" algn="ctr">
                  <a:buNone/>
                </a:pPr>
                <a:r>
                  <a:rPr lang="en-US" u="sng" dirty="0"/>
                  <a:t>Abundance Gradients</a:t>
                </a:r>
              </a:p>
              <a:p>
                <a:r>
                  <a:rPr lang="en-US" dirty="0"/>
                  <a:t>Also support “outside-in” galaxy formation</a:t>
                </a:r>
              </a:p>
              <a:p>
                <a:r>
                  <a:rPr lang="en-US" dirty="0"/>
                  <a:t>Still trying to understand what is happening with the alpha abundances for the youngest stars</a:t>
                </a:r>
              </a:p>
              <a:p>
                <a:r>
                  <a:rPr lang="en-US" dirty="0"/>
                  <a:t>Maybe look at gradients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LMC has experienced tidal evolution, but not like MW which is flatter overall</a:t>
                </a:r>
              </a:p>
              <a:p>
                <a:pPr marL="0" indent="0" algn="ctr">
                  <a:buNone/>
                </a:pPr>
                <a:r>
                  <a:rPr lang="en-US" u="sng" dirty="0"/>
                  <a:t>LMC Density </a:t>
                </a:r>
              </a:p>
              <a:p>
                <a:r>
                  <a:rPr lang="en-US" dirty="0"/>
                  <a:t>Calculated the density profile of the LMC using APOGEE</a:t>
                </a:r>
              </a:p>
              <a:p>
                <a:r>
                  <a:rPr lang="en-US" dirty="0"/>
                  <a:t>Going to look at possible density correlations to age and metallicity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D7CE19C-0204-184C-9A67-2C0572FFE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924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26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C786-C9CF-6E45-8560-DF165BA7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A73-3B8C-C94B-AF9E-14681F798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David Nidever, </a:t>
            </a:r>
            <a:r>
              <a:rPr lang="en-US" dirty="0" err="1">
                <a:solidFill>
                  <a:schemeClr val="bg2"/>
                </a:solidFill>
              </a:rPr>
              <a:t>Sten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Hasselquist</a:t>
            </a:r>
            <a:r>
              <a:rPr lang="en-US" dirty="0">
                <a:solidFill>
                  <a:schemeClr val="bg2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Diane Feuillet, Yumi Choi, Christian Hayes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object, clipart&#10;&#10;Description automatically generated">
            <a:extLst>
              <a:ext uri="{FF2B5EF4-FFF2-40B4-BE49-F238E27FC236}">
                <a16:creationId xmlns:a16="http://schemas.microsoft.com/office/drawing/2014/main" id="{335ABD7E-D784-464D-9606-EEE8043F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12" y="5074752"/>
            <a:ext cx="3432235" cy="106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F2B5B-C28C-B84F-A177-80FA23F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59147" y="5110070"/>
            <a:ext cx="1935226" cy="990239"/>
          </a:xfrm>
          <a:prstGeom prst="rect">
            <a:avLst/>
          </a:prstGeom>
        </p:spPr>
      </p:pic>
      <p:pic>
        <p:nvPicPr>
          <p:cNvPr id="8" name="Picture 7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B6F45E8B-1F2A-0948-A363-8FD7990A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79" y="4489620"/>
            <a:ext cx="2219536" cy="223113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663F7A2-F27A-3A4C-BC9A-BADEDB39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27" y="4769525"/>
            <a:ext cx="1935226" cy="16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7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lorful, light, sitting, colored&#10;&#10;Description automatically generated">
            <a:extLst>
              <a:ext uri="{FF2B5EF4-FFF2-40B4-BE49-F238E27FC236}">
                <a16:creationId xmlns:a16="http://schemas.microsoft.com/office/drawing/2014/main" id="{143ADFE5-6A8A-BA43-BCA1-5249CA418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780" y="766561"/>
            <a:ext cx="7516439" cy="5324878"/>
          </a:xfrm>
        </p:spPr>
      </p:pic>
    </p:spTree>
    <p:extLst>
      <p:ext uri="{BB962C8B-B14F-4D97-AF65-F5344CB8AC3E}">
        <p14:creationId xmlns:p14="http://schemas.microsoft.com/office/powerpoint/2010/main" val="2224147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4043-7512-9B4A-BA9B-9054C0F2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E84196-C90F-A049-9173-042ABF633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2178" y="1825625"/>
            <a:ext cx="4733644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61175F-2523-A54C-99C9-40C2FAEDF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232292" y="1952367"/>
            <a:ext cx="5061415" cy="4224595"/>
          </a:xfrm>
        </p:spPr>
      </p:pic>
    </p:spTree>
    <p:extLst>
      <p:ext uri="{BB962C8B-B14F-4D97-AF65-F5344CB8AC3E}">
        <p14:creationId xmlns:p14="http://schemas.microsoft.com/office/powerpoint/2010/main" val="321852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57EF-69BE-B041-A4B4-6EE6D895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8EE14-61EB-A642-B611-045CBEFF3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Magellanic Clouds are close enough to resolve individual sources and thus calculate individual stellar 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41230EF-F236-8249-9051-124C56206C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2765" y="1825625"/>
            <a:ext cx="422047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B19E0-7C81-044E-B906-03A486D32A35}"/>
              </a:ext>
            </a:extLst>
          </p:cNvPr>
          <p:cNvSpPr txBox="1"/>
          <p:nvPr/>
        </p:nvSpPr>
        <p:spPr>
          <a:xfrm>
            <a:off x="7127744" y="6311900"/>
            <a:ext cx="32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Nidever et al. 2020</a:t>
            </a:r>
          </a:p>
        </p:txBody>
      </p:sp>
    </p:spTree>
    <p:extLst>
      <p:ext uri="{BB962C8B-B14F-4D97-AF65-F5344CB8AC3E}">
        <p14:creationId xmlns:p14="http://schemas.microsoft.com/office/powerpoint/2010/main" val="186920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57EF-69BE-B041-A4B4-6EE6D895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8EE14-61EB-A642-B611-045CBEFF37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Magellanic Clouds are close enough to resolve individual sources and thus calculate individual stellar ages</a:t>
            </a:r>
          </a:p>
          <a:p>
            <a:r>
              <a:rPr lang="en-US" dirty="0"/>
              <a:t>Large sample of RGB stars selected based on location in CMD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F5C11A2-6BC4-D643-B499-A1D98944A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7913" y="1825625"/>
            <a:ext cx="51701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3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B985-8030-C845-AE16-43E51DBE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67D49-29C1-0A45-AD6B-7E1C99CC07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Basic Assumptions:</a:t>
                </a:r>
              </a:p>
              <a:p>
                <a:pPr lvl="1"/>
                <a:r>
                  <a:rPr lang="en-US" dirty="0"/>
                  <a:t>Ages are only functions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is the maximum allowable degree</a:t>
                </a:r>
              </a:p>
              <a:p>
                <a:pPr lvl="1"/>
                <a:r>
                  <a:rPr lang="en-US" dirty="0"/>
                  <a:t>Only consider simple interactions of first order terms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Polynomial model derived by fitting PARSEC isochrones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D67D49-29C1-0A45-AD6B-7E1C99CC07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51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EAFF-7687-904D-AFC1-3472B2EC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3549B-6E43-F848-9407-CA77213A4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 determine the best fitting polynomial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a list of all possible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all models using 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Measure goodness of fit using median absolute deviation (MAD) in the residuals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Pick most parsimonious model in lowest MAD bin due to secondary peak in MADs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DB058E5-BA21-1542-9B30-F4EF465E7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9918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287C-CE7B-554C-8831-B7A32125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1178AF8-F4B5-FF44-AB25-5A59C06E6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970912" y="1825625"/>
            <a:ext cx="4916175" cy="4351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AD2026-1609-3949-A9CF-9F694CFAF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503247" y="1825625"/>
            <a:ext cx="45195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1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D834-522C-E249-B5FC-FE5C4415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Age Interpolation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C012E-F25F-E04A-A0C4-94A5C3AA41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70435" y="1585887"/>
            <a:ext cx="5483365" cy="439676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64E9D6-94C7-FC4D-AAD5-6515206A6A3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15%</m:t>
                    </m:r>
                  </m:oMath>
                </a14:m>
                <a:r>
                  <a:rPr lang="en-US" dirty="0"/>
                  <a:t> stars are assigned unphysical values when taking uncertainties into account</a:t>
                </a:r>
              </a:p>
              <a:p>
                <a:r>
                  <a:rPr lang="en-US" dirty="0"/>
                  <a:t>Maybe AGB contamination</a:t>
                </a:r>
              </a:p>
              <a:p>
                <a:r>
                  <a:rPr lang="en-US" dirty="0"/>
                  <a:t>Still trying to figure out what is going on with these stars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64E9D6-94C7-FC4D-AAD5-6515206A6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4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1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1474</Words>
  <Application>Microsoft Macintosh PowerPoint</Application>
  <PresentationFormat>Widescreen</PresentationFormat>
  <Paragraphs>217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Stellar Ages, Abundance Gradients, and Density Profile of the Large Magellanic Cloud</vt:lpstr>
      <vt:lpstr>Outline</vt:lpstr>
      <vt:lpstr>Outline</vt:lpstr>
      <vt:lpstr>Polynomial Age Interpolation</vt:lpstr>
      <vt:lpstr>Polynomial Age Interpolation</vt:lpstr>
      <vt:lpstr>Polynomial Age Interpolation</vt:lpstr>
      <vt:lpstr>Polynomial Age Interpolation</vt:lpstr>
      <vt:lpstr>Polynomial Age Interpolation</vt:lpstr>
      <vt:lpstr>Polynomial Age Interpolation</vt:lpstr>
      <vt:lpstr>Polynomial Age Interpolation</vt:lpstr>
      <vt:lpstr>Outline</vt:lpstr>
      <vt:lpstr>LMC Abundance Gradients</vt:lpstr>
      <vt:lpstr>LMC Abundance Gradients</vt:lpstr>
      <vt:lpstr>LMC Abundance Gradients</vt:lpstr>
      <vt:lpstr>LMC Abundance Gradients</vt:lpstr>
      <vt:lpstr>LMC Abundance Gradients</vt:lpstr>
      <vt:lpstr>LMC Abundance Gradients</vt:lpstr>
      <vt:lpstr>PowerPoint Presentation</vt:lpstr>
      <vt:lpstr>PowerPoint Presentation</vt:lpstr>
      <vt:lpstr>PowerPoint Presentation</vt:lpstr>
      <vt:lpstr>PowerPoint Presentation</vt:lpstr>
      <vt:lpstr>LMC Abundance Gradients</vt:lpstr>
      <vt:lpstr>LMC Abundance Gradients</vt:lpstr>
      <vt:lpstr>LMC Abundance Gradients</vt:lpstr>
      <vt:lpstr>Outline</vt:lpstr>
      <vt:lpstr>Density Profile of the LMC</vt:lpstr>
      <vt:lpstr>Density Profile of the LMC</vt:lpstr>
      <vt:lpstr>Density Profile of the LMC</vt:lpstr>
      <vt:lpstr>Density Profile of the LMC</vt:lpstr>
      <vt:lpstr>Outline</vt:lpstr>
      <vt:lpstr>Overall Results Recap</vt:lpstr>
      <vt:lpstr>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2020-03-11T19:54:23Z</dcterms:created>
  <dcterms:modified xsi:type="dcterms:W3CDTF">2020-03-16T17:14:32Z</dcterms:modified>
</cp:coreProperties>
</file>